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5" r:id="rId2"/>
    <p:sldId id="276" r:id="rId3"/>
    <p:sldId id="284" r:id="rId4"/>
    <p:sldId id="308" r:id="rId5"/>
    <p:sldId id="277" r:id="rId6"/>
    <p:sldId id="270" r:id="rId7"/>
    <p:sldId id="300" r:id="rId8"/>
    <p:sldId id="278" r:id="rId9"/>
    <p:sldId id="272" r:id="rId10"/>
    <p:sldId id="279" r:id="rId11"/>
    <p:sldId id="262" r:id="rId12"/>
    <p:sldId id="301" r:id="rId13"/>
    <p:sldId id="261" r:id="rId14"/>
    <p:sldId id="285" r:id="rId15"/>
    <p:sldId id="290" r:id="rId16"/>
    <p:sldId id="291" r:id="rId17"/>
    <p:sldId id="287" r:id="rId18"/>
    <p:sldId id="289" r:id="rId19"/>
    <p:sldId id="304" r:id="rId20"/>
    <p:sldId id="295" r:id="rId21"/>
    <p:sldId id="294" r:id="rId22"/>
    <p:sldId id="303" r:id="rId23"/>
    <p:sldId id="302" r:id="rId24"/>
    <p:sldId id="296" r:id="rId25"/>
    <p:sldId id="305" r:id="rId26"/>
    <p:sldId id="298" r:id="rId27"/>
    <p:sldId id="299" r:id="rId28"/>
    <p:sldId id="292" r:id="rId29"/>
    <p:sldId id="293" r:id="rId30"/>
    <p:sldId id="306" r:id="rId31"/>
    <p:sldId id="307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79631164525487"/>
          <c:y val="8.9572426757466128E-2"/>
          <c:w val="0.62769516791170332"/>
          <c:h val="0.85271752321282424"/>
        </c:manualLayout>
      </c:layout>
      <c:lineChart>
        <c:grouping val="standard"/>
        <c:varyColors val="0"/>
        <c:ser>
          <c:idx val="0"/>
          <c:order val="0"/>
          <c:tx>
            <c:strRef>
              <c:f>'Temp (C)'!$A$46</c:f>
              <c:strCache>
                <c:ptCount val="1"/>
                <c:pt idx="0">
                  <c:v>Bly 4 SE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(C)'!$B$46:$M$46</c:f>
              <c:numCache>
                <c:formatCode>0.00</c:formatCode>
                <c:ptCount val="12"/>
                <c:pt idx="0">
                  <c:v>-1.9047619047619355E-2</c:v>
                </c:pt>
                <c:pt idx="1">
                  <c:v>1.2674603174603127</c:v>
                </c:pt>
                <c:pt idx="2">
                  <c:v>3.8206349206349208</c:v>
                </c:pt>
                <c:pt idx="3">
                  <c:v>6.1595238095238098</c:v>
                </c:pt>
                <c:pt idx="4">
                  <c:v>11.577777777777769</c:v>
                </c:pt>
                <c:pt idx="5">
                  <c:v>15.004761904761905</c:v>
                </c:pt>
                <c:pt idx="6">
                  <c:v>20.455555555555552</c:v>
                </c:pt>
                <c:pt idx="7">
                  <c:v>18.541269841269763</c:v>
                </c:pt>
                <c:pt idx="8">
                  <c:v>14.333333333333332</c:v>
                </c:pt>
                <c:pt idx="9">
                  <c:v>8.3595238095238447</c:v>
                </c:pt>
                <c:pt idx="10">
                  <c:v>2.740476190476191</c:v>
                </c:pt>
                <c:pt idx="11">
                  <c:v>-1.143650793650794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'Temp (C)'!$A$47</c:f>
              <c:strCache>
                <c:ptCount val="1"/>
                <c:pt idx="0">
                  <c:v>Hart Mountain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diamond"/>
            <c:size val="8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(C)'!$B$47:$M$47</c:f>
              <c:numCache>
                <c:formatCode>0.00</c:formatCode>
                <c:ptCount val="12"/>
                <c:pt idx="0">
                  <c:v>-0.51825396825396608</c:v>
                </c:pt>
                <c:pt idx="1">
                  <c:v>-0.865079365079365</c:v>
                </c:pt>
                <c:pt idx="2">
                  <c:v>2.4007936507936516</c:v>
                </c:pt>
                <c:pt idx="3">
                  <c:v>3.9198412698412621</c:v>
                </c:pt>
                <c:pt idx="4">
                  <c:v>9.0817460317460679</c:v>
                </c:pt>
                <c:pt idx="5">
                  <c:v>13.471428571428572</c:v>
                </c:pt>
                <c:pt idx="6">
                  <c:v>19.616666666666728</c:v>
                </c:pt>
                <c:pt idx="7">
                  <c:v>17.388888888888893</c:v>
                </c:pt>
                <c:pt idx="8">
                  <c:v>13.502777777777775</c:v>
                </c:pt>
                <c:pt idx="9">
                  <c:v>8.0277777777777679</c:v>
                </c:pt>
                <c:pt idx="10">
                  <c:v>1.6046296296296299</c:v>
                </c:pt>
                <c:pt idx="11">
                  <c:v>-2.0722222222222224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'Temp (C)'!$A$48</c:f>
              <c:strCache>
                <c:ptCount val="1"/>
                <c:pt idx="0">
                  <c:v>McDermitt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triangle"/>
            <c:size val="8"/>
            <c:spPr>
              <a:solidFill>
                <a:schemeClr val="bg1"/>
              </a:solidFill>
              <a:ln w="19050">
                <a:solidFill>
                  <a:prstClr val="black"/>
                </a:solidFill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(C)'!$B$48:$M$48</c:f>
              <c:numCache>
                <c:formatCode>0.00</c:formatCode>
                <c:ptCount val="12"/>
                <c:pt idx="0">
                  <c:v>-2.5777777777777886</c:v>
                </c:pt>
                <c:pt idx="1">
                  <c:v>-0.32698412698412876</c:v>
                </c:pt>
                <c:pt idx="2">
                  <c:v>4.0047619047619074</c:v>
                </c:pt>
                <c:pt idx="3">
                  <c:v>6.3293650793650755</c:v>
                </c:pt>
                <c:pt idx="4">
                  <c:v>12.206481481481481</c:v>
                </c:pt>
                <c:pt idx="5">
                  <c:v>16.56904761904762</c:v>
                </c:pt>
                <c:pt idx="6">
                  <c:v>22.168253968253968</c:v>
                </c:pt>
                <c:pt idx="7">
                  <c:v>19.687301587301583</c:v>
                </c:pt>
                <c:pt idx="8">
                  <c:v>14.31587301587302</c:v>
                </c:pt>
                <c:pt idx="9">
                  <c:v>7.4293650793650778</c:v>
                </c:pt>
                <c:pt idx="10">
                  <c:v>2.1706349206349209</c:v>
                </c:pt>
                <c:pt idx="11">
                  <c:v>-2.9365079365079372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'Temp (C)'!$A$49</c:f>
              <c:strCache>
                <c:ptCount val="1"/>
                <c:pt idx="0">
                  <c:v>Paradise Valley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square"/>
            <c:size val="7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(C)'!$B$49:$M$49</c:f>
              <c:numCache>
                <c:formatCode>0.00</c:formatCode>
                <c:ptCount val="12"/>
                <c:pt idx="0">
                  <c:v>-1.5222222222222226</c:v>
                </c:pt>
                <c:pt idx="1">
                  <c:v>0.33174603174603201</c:v>
                </c:pt>
                <c:pt idx="2">
                  <c:v>5.1841269841269755</c:v>
                </c:pt>
                <c:pt idx="3">
                  <c:v>7.7047619047619094</c:v>
                </c:pt>
                <c:pt idx="4">
                  <c:v>12.966666666666715</c:v>
                </c:pt>
                <c:pt idx="5">
                  <c:v>17.173809523809531</c:v>
                </c:pt>
                <c:pt idx="6">
                  <c:v>22.71666666666669</c:v>
                </c:pt>
                <c:pt idx="7">
                  <c:v>20.673015873015878</c:v>
                </c:pt>
                <c:pt idx="8">
                  <c:v>15.764285714285716</c:v>
                </c:pt>
                <c:pt idx="9">
                  <c:v>9.4190476190476762</c:v>
                </c:pt>
                <c:pt idx="10">
                  <c:v>3.0083333333333342</c:v>
                </c:pt>
                <c:pt idx="11">
                  <c:v>-1.8825396825396778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'Temp (C)'!$A$50</c:f>
              <c:strCache>
                <c:ptCount val="1"/>
                <c:pt idx="0">
                  <c:v>Fields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prstClr val="black"/>
                </a:solidFill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(C)'!$B$50:$M$50</c:f>
              <c:numCache>
                <c:formatCode>0.00</c:formatCode>
                <c:ptCount val="12"/>
                <c:pt idx="0">
                  <c:v>-0.32742539803357373</c:v>
                </c:pt>
                <c:pt idx="1">
                  <c:v>1.5593533279557541</c:v>
                </c:pt>
                <c:pt idx="2">
                  <c:v>5.6810586011640192</c:v>
                </c:pt>
                <c:pt idx="3">
                  <c:v>7.6985890769853578</c:v>
                </c:pt>
                <c:pt idx="4">
                  <c:v>13.683266938800452</c:v>
                </c:pt>
                <c:pt idx="5">
                  <c:v>18.365882428934491</c:v>
                </c:pt>
                <c:pt idx="6">
                  <c:v>24.654015612731691</c:v>
                </c:pt>
                <c:pt idx="7">
                  <c:v>22.701799400170966</c:v>
                </c:pt>
                <c:pt idx="8">
                  <c:v>17.018926915311152</c:v>
                </c:pt>
                <c:pt idx="9">
                  <c:v>10.466318703561273</c:v>
                </c:pt>
                <c:pt idx="10">
                  <c:v>4.0062644942180361</c:v>
                </c:pt>
                <c:pt idx="11">
                  <c:v>-0.55444104673568972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'Temp (C)'!$A$51</c:f>
              <c:strCache>
                <c:ptCount val="1"/>
                <c:pt idx="0">
                  <c:v>Rome 2NW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 w="19050">
                <a:solidFill>
                  <a:prstClr val="black"/>
                </a:solidFill>
              </a:ln>
            </c:spPr>
          </c:marker>
          <c:cat>
            <c:strRef>
              <c:f>'Temp (C)'!$B$45:$M$45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'Temp (C)'!$B$51:$M$51</c:f>
              <c:numCache>
                <c:formatCode>0.0</c:formatCode>
                <c:ptCount val="12"/>
                <c:pt idx="0">
                  <c:v>-1.1593253968253958</c:v>
                </c:pt>
                <c:pt idx="1">
                  <c:v>0.1017857142857147</c:v>
                </c:pt>
                <c:pt idx="2">
                  <c:v>3.8525793650793627</c:v>
                </c:pt>
                <c:pt idx="3">
                  <c:v>6.0283730158730346</c:v>
                </c:pt>
                <c:pt idx="4">
                  <c:v>11.458167989417989</c:v>
                </c:pt>
                <c:pt idx="5">
                  <c:v>15.554761904761904</c:v>
                </c:pt>
                <c:pt idx="6">
                  <c:v>21.239285714285735</c:v>
                </c:pt>
                <c:pt idx="7">
                  <c:v>19.072619047618989</c:v>
                </c:pt>
                <c:pt idx="8">
                  <c:v>14.479067460317458</c:v>
                </c:pt>
                <c:pt idx="9">
                  <c:v>8.3089285714285683</c:v>
                </c:pt>
                <c:pt idx="10">
                  <c:v>2.3810185185185189</c:v>
                </c:pt>
                <c:pt idx="11">
                  <c:v>-2.0087301587301676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4880"/>
        <c:axId val="22138240"/>
      </c:lineChart>
      <c:catAx>
        <c:axId val="767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22138240"/>
        <c:crossesAt val="-5"/>
        <c:auto val="1"/>
        <c:lblAlgn val="ctr"/>
        <c:lblOffset val="100"/>
        <c:noMultiLvlLbl val="0"/>
      </c:catAx>
      <c:valAx>
        <c:axId val="22138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 b="1"/>
                </a:pPr>
                <a:r>
                  <a:rPr lang="en-US" sz="1500" b="1" dirty="0"/>
                  <a:t>Mean Temperature (°C)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7674880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 sz="1300" b="1" i="0" baseline="0"/>
            </a:pPr>
            <a:endParaRPr lang="en-US"/>
          </a:p>
        </c:txPr>
      </c:legendEntry>
      <c:layout>
        <c:manualLayout>
          <c:xMode val="edge"/>
          <c:yMode val="edge"/>
          <c:x val="0.48129345673896023"/>
          <c:y val="0.59569677945662192"/>
          <c:w val="0.15174747893355436"/>
          <c:h val="0.2770749095552245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004702537182851E-2"/>
          <c:y val="2.6335554209569959E-2"/>
          <c:w val="0.76305741469816268"/>
          <c:h val="0.91219698499226054"/>
        </c:manualLayout>
      </c:layout>
      <c:lineChart>
        <c:grouping val="standard"/>
        <c:varyColors val="0"/>
        <c:ser>
          <c:idx val="0"/>
          <c:order val="0"/>
          <c:tx>
            <c:strRef>
              <c:f>'Precip (cm)'!$A$45</c:f>
              <c:strCache>
                <c:ptCount val="1"/>
                <c:pt idx="0">
                  <c:v>Bly 4 SE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(cm)'!$B$45:$M$45</c:f>
              <c:numCache>
                <c:formatCode>0.00</c:formatCode>
                <c:ptCount val="12"/>
                <c:pt idx="0">
                  <c:v>3.6612285714285711</c:v>
                </c:pt>
                <c:pt idx="1">
                  <c:v>3.3056285714285707</c:v>
                </c:pt>
                <c:pt idx="2">
                  <c:v>3.3781999999999988</c:v>
                </c:pt>
                <c:pt idx="3">
                  <c:v>4.1002857142857065</c:v>
                </c:pt>
                <c:pt idx="4">
                  <c:v>4.0168285714285705</c:v>
                </c:pt>
                <c:pt idx="5">
                  <c:v>2.9427714285714286</c:v>
                </c:pt>
                <c:pt idx="6">
                  <c:v>0.84545714285714257</c:v>
                </c:pt>
                <c:pt idx="7">
                  <c:v>1.0486571428571441</c:v>
                </c:pt>
                <c:pt idx="8">
                  <c:v>0.9506857142857168</c:v>
                </c:pt>
                <c:pt idx="9">
                  <c:v>3.0225999999999997</c:v>
                </c:pt>
                <c:pt idx="10">
                  <c:v>4.8259999999999845</c:v>
                </c:pt>
                <c:pt idx="11">
                  <c:v>6.6729428571428455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'Precip (cm)'!$A$46</c:f>
              <c:strCache>
                <c:ptCount val="1"/>
                <c:pt idx="0">
                  <c:v>Hart Mountain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(cm)'!$B$46:$M$46</c:f>
              <c:numCache>
                <c:formatCode>0.00</c:formatCode>
                <c:ptCount val="12"/>
                <c:pt idx="0">
                  <c:v>2.0900571428571442</c:v>
                </c:pt>
                <c:pt idx="1">
                  <c:v>2.2787428571428592</c:v>
                </c:pt>
                <c:pt idx="2">
                  <c:v>2.2279428571428612</c:v>
                </c:pt>
                <c:pt idx="3">
                  <c:v>4.0785142857142862</c:v>
                </c:pt>
                <c:pt idx="4">
                  <c:v>5.5553428571428567</c:v>
                </c:pt>
                <c:pt idx="5">
                  <c:v>2.8556857142857059</c:v>
                </c:pt>
                <c:pt idx="6">
                  <c:v>0.56242857142857394</c:v>
                </c:pt>
                <c:pt idx="7">
                  <c:v>1.0196285714285713</c:v>
                </c:pt>
                <c:pt idx="8">
                  <c:v>1.3758333333333335</c:v>
                </c:pt>
                <c:pt idx="9">
                  <c:v>2.572657142857143</c:v>
                </c:pt>
                <c:pt idx="10">
                  <c:v>3.1060571428571442</c:v>
                </c:pt>
                <c:pt idx="11">
                  <c:v>1.8106571428571441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'Precip (cm)'!$A$47</c:f>
              <c:strCache>
                <c:ptCount val="1"/>
                <c:pt idx="0">
                  <c:v>McDermitt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triangle"/>
            <c:size val="8"/>
            <c:spPr>
              <a:solidFill>
                <a:schemeClr val="bg1"/>
              </a:solidFill>
              <a:ln w="19050">
                <a:solidFill>
                  <a:prstClr val="black"/>
                </a:solidFill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(cm)'!$B$47:$M$47</c:f>
              <c:numCache>
                <c:formatCode>0.00</c:formatCode>
                <c:ptCount val="12"/>
                <c:pt idx="0">
                  <c:v>1.1647714285714301</c:v>
                </c:pt>
                <c:pt idx="1">
                  <c:v>1.2736285714285713</c:v>
                </c:pt>
                <c:pt idx="2">
                  <c:v>1.0232571428571429</c:v>
                </c:pt>
                <c:pt idx="3">
                  <c:v>2.3912285714285639</c:v>
                </c:pt>
                <c:pt idx="4">
                  <c:v>2.4492857142857143</c:v>
                </c:pt>
                <c:pt idx="5">
                  <c:v>2.2134285714285715</c:v>
                </c:pt>
                <c:pt idx="6">
                  <c:v>0.59145714285713946</c:v>
                </c:pt>
                <c:pt idx="7">
                  <c:v>0.67128571428571682</c:v>
                </c:pt>
                <c:pt idx="8">
                  <c:v>0.97608571428571644</c:v>
                </c:pt>
                <c:pt idx="9">
                  <c:v>1.7925142857142824</c:v>
                </c:pt>
                <c:pt idx="10">
                  <c:v>1.8251714285714284</c:v>
                </c:pt>
                <c:pt idx="11">
                  <c:v>1.7163142857142817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'Precip (cm)'!$A$48</c:f>
              <c:strCache>
                <c:ptCount val="1"/>
                <c:pt idx="0">
                  <c:v>Paradise Valley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(cm)'!$B$48:$M$48</c:f>
              <c:numCache>
                <c:formatCode>0.00</c:formatCode>
                <c:ptCount val="12"/>
                <c:pt idx="0">
                  <c:v>2.9863142857142857</c:v>
                </c:pt>
                <c:pt idx="1">
                  <c:v>2.5835428571428602</c:v>
                </c:pt>
                <c:pt idx="2">
                  <c:v>1.8650857142857185</c:v>
                </c:pt>
                <c:pt idx="3">
                  <c:v>2.4638</c:v>
                </c:pt>
                <c:pt idx="4">
                  <c:v>2.0537714285714292</c:v>
                </c:pt>
                <c:pt idx="5">
                  <c:v>1.1466285714285758</c:v>
                </c:pt>
                <c:pt idx="6">
                  <c:v>0.28665714285714289</c:v>
                </c:pt>
                <c:pt idx="7">
                  <c:v>0.70757142857142863</c:v>
                </c:pt>
                <c:pt idx="8">
                  <c:v>0.254</c:v>
                </c:pt>
                <c:pt idx="9">
                  <c:v>2.0646571428571452</c:v>
                </c:pt>
                <c:pt idx="10">
                  <c:v>1.6909142857142858</c:v>
                </c:pt>
                <c:pt idx="11">
                  <c:v>5.1634571428571405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'Precip (cm)'!$A$49</c:f>
              <c:strCache>
                <c:ptCount val="1"/>
                <c:pt idx="0">
                  <c:v>Fields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(cm)'!$B$49:$M$49</c:f>
              <c:numCache>
                <c:formatCode>0.00</c:formatCode>
                <c:ptCount val="12"/>
                <c:pt idx="0">
                  <c:v>1.1610529549133779</c:v>
                </c:pt>
                <c:pt idx="1">
                  <c:v>0.78838671244425451</c:v>
                </c:pt>
                <c:pt idx="2">
                  <c:v>0.99955436557654886</c:v>
                </c:pt>
                <c:pt idx="3">
                  <c:v>1.5400720756606303</c:v>
                </c:pt>
                <c:pt idx="4">
                  <c:v>2.2131382700470565</c:v>
                </c:pt>
                <c:pt idx="5">
                  <c:v>1.0480847638151791</c:v>
                </c:pt>
                <c:pt idx="6">
                  <c:v>1.0343480428106095</c:v>
                </c:pt>
                <c:pt idx="7">
                  <c:v>0.27260742725979031</c:v>
                </c:pt>
                <c:pt idx="8">
                  <c:v>0.53645237474323648</c:v>
                </c:pt>
                <c:pt idx="9">
                  <c:v>1.3758482882077019</c:v>
                </c:pt>
                <c:pt idx="10">
                  <c:v>1.4439965647123798</c:v>
                </c:pt>
                <c:pt idx="11">
                  <c:v>1.6680855752975543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'Precip (cm)'!$A$50</c:f>
              <c:strCache>
                <c:ptCount val="1"/>
                <c:pt idx="0">
                  <c:v>Rome 2NW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marker>
            <c:symbol val="square"/>
            <c:size val="6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</c:spPr>
          </c:marker>
          <c:cat>
            <c:strRef>
              <c:f>'Precip (cm)'!$B$44:$M$44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'Precip (cm)'!$B$50:$M$50</c:f>
              <c:numCache>
                <c:formatCode>0.00</c:formatCode>
                <c:ptCount val="12"/>
                <c:pt idx="0">
                  <c:v>0.49857142857142861</c:v>
                </c:pt>
                <c:pt idx="1">
                  <c:v>0.39000000000000107</c:v>
                </c:pt>
                <c:pt idx="2">
                  <c:v>0.5628571428571425</c:v>
                </c:pt>
                <c:pt idx="3">
                  <c:v>1.1371428571428572</c:v>
                </c:pt>
                <c:pt idx="4">
                  <c:v>1.3328571428571441</c:v>
                </c:pt>
                <c:pt idx="5">
                  <c:v>1.06</c:v>
                </c:pt>
                <c:pt idx="6">
                  <c:v>9.2857142857143068E-2</c:v>
                </c:pt>
                <c:pt idx="7">
                  <c:v>0.21000000000000021</c:v>
                </c:pt>
                <c:pt idx="8">
                  <c:v>0.53142857142857391</c:v>
                </c:pt>
                <c:pt idx="9">
                  <c:v>0.92999999999999994</c:v>
                </c:pt>
                <c:pt idx="10">
                  <c:v>0.77428571428571635</c:v>
                </c:pt>
                <c:pt idx="11">
                  <c:v>1.021428571428572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8752"/>
        <c:axId val="22940672"/>
      </c:lineChart>
      <c:catAx>
        <c:axId val="22938752"/>
        <c:scaling>
          <c:orientation val="minMax"/>
        </c:scaling>
        <c:delete val="0"/>
        <c:axPos val="b"/>
        <c:majorTickMark val="out"/>
        <c:minorTickMark val="none"/>
        <c:tickLblPos val="nextTo"/>
        <c:crossAx val="22940672"/>
        <c:crossesAt val="-5"/>
        <c:auto val="1"/>
        <c:lblAlgn val="ctr"/>
        <c:lblOffset val="100"/>
        <c:noMultiLvlLbl val="0"/>
      </c:catAx>
      <c:valAx>
        <c:axId val="229406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/>
                  <a:t>Mean Precipitation (cm)</a:t>
                </a:r>
              </a:p>
            </c:rich>
          </c:tx>
          <c:layout>
            <c:manualLayout>
              <c:xMode val="edge"/>
              <c:yMode val="edge"/>
              <c:x val="5.938320209973745E-4"/>
              <c:y val="0.304597382058011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22938752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45353324584426952"/>
          <c:y val="0.34760465038024091"/>
          <c:w val="0.16633858267716536"/>
          <c:h val="0.3015226956924502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 i="0" baseline="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0.21053</cdr:x>
      <cdr:y>0.41892</cdr:y>
    </cdr:from>
    <cdr:to>
      <cdr:x>0.36842</cdr:x>
      <cdr:y>0.51351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2362200"/>
          <a:ext cx="1371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Values are means </a:t>
          </a:r>
        </a:p>
        <a:p xmlns:a="http://schemas.openxmlformats.org/drawingml/2006/main">
          <a:r>
            <a:rPr lang="en-US" sz="1100" dirty="0" smtClean="0"/>
            <a:t>for the last decade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0.29825</cdr:x>
      <cdr:y>0.04054</cdr:y>
    </cdr:from>
    <cdr:to>
      <cdr:x>0.94737</cdr:x>
      <cdr:y>0.18919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800" y="228600"/>
          <a:ext cx="56388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0.45376</cdr:x>
      <cdr:y>0.25641</cdr:y>
    </cdr:from>
    <cdr:to>
      <cdr:x>0.58709</cdr:x>
      <cdr:y>0.33333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9150" y="152400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Values are means </a:t>
          </a:r>
        </a:p>
        <a:p xmlns:a="http://schemas.openxmlformats.org/drawingml/2006/main">
          <a:r>
            <a:rPr lang="en-US" sz="1100" dirty="0" smtClean="0"/>
            <a:t>for the last decade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8AF77-D33C-4238-80B3-C61323DFD0A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B37DC-16C4-4862-AF07-21037AB34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6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1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3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9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1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3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0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C9BC5-2FF0-4137-AEC8-9BA1830B853E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22A5-AF44-4BF5-9FAA-69283366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0"/>
            <a:ext cx="8991600" cy="58674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Proximal causes of diet </a:t>
            </a:r>
            <a:br>
              <a:rPr lang="en-US" sz="4800" b="1" dirty="0" smtClean="0"/>
            </a:br>
            <a:r>
              <a:rPr lang="en-US" sz="4800" b="1" dirty="0" smtClean="0"/>
              <a:t>in the desert horned lizard </a:t>
            </a:r>
            <a:r>
              <a:rPr lang="en-US" sz="4800" b="1" i="1" dirty="0" err="1" smtClean="0"/>
              <a:t>Phrynosoma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platyrhinos</a:t>
            </a:r>
            <a:r>
              <a:rPr lang="en-US" sz="4800" b="1" i="1" dirty="0" smtClean="0"/>
              <a:t> </a:t>
            </a:r>
            <a:br>
              <a:rPr lang="en-US" sz="4800" b="1" i="1" dirty="0" smtClean="0"/>
            </a:br>
            <a:r>
              <a:rPr lang="en-US" sz="4800" b="1" dirty="0" smtClean="0"/>
              <a:t>in northern desert scrub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5867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R. </a:t>
            </a:r>
            <a:r>
              <a:rPr lang="en-US" sz="2400" b="1" dirty="0" smtClean="0"/>
              <a:t>Anderson, S. Wilhoit, W. Boyle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Western Washington University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36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83692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Research period: late June to mid-July, 2003-2012</a:t>
            </a:r>
          </a:p>
          <a:p>
            <a:endParaRPr lang="en-US" b="1" dirty="0" smtClean="0"/>
          </a:p>
          <a:p>
            <a:r>
              <a:rPr lang="en-US" b="1" dirty="0" smtClean="0"/>
              <a:t>Standard plot surveys for ants</a:t>
            </a:r>
          </a:p>
          <a:p>
            <a:endParaRPr lang="en-US" b="1" dirty="0" smtClean="0"/>
          </a:p>
          <a:p>
            <a:r>
              <a:rPr lang="en-US" b="1" dirty="0" smtClean="0"/>
              <a:t>Standardized annual pitfall trapping</a:t>
            </a:r>
          </a:p>
          <a:p>
            <a:endParaRPr lang="en-US" b="1" dirty="0" smtClean="0"/>
          </a:p>
          <a:p>
            <a:r>
              <a:rPr lang="en-US" b="1" dirty="0" smtClean="0"/>
              <a:t>Annual census of lizards on a 4 ha core plot</a:t>
            </a:r>
          </a:p>
          <a:p>
            <a:endParaRPr lang="en-US" b="1" dirty="0" smtClean="0"/>
          </a:p>
          <a:p>
            <a:r>
              <a:rPr lang="en-US" b="1" dirty="0" smtClean="0"/>
              <a:t>Capture-mark-release lizards on 5 surrounding ha  </a:t>
            </a:r>
          </a:p>
          <a:p>
            <a:endParaRPr lang="en-US" b="1" dirty="0" smtClean="0"/>
          </a:p>
          <a:p>
            <a:r>
              <a:rPr lang="en-US" b="1" dirty="0" smtClean="0"/>
              <a:t>Weather records in the field, buttressed from weather station in nearby Fields, OR, compiled by the DRI, under auspices of WRCC.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17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06335220"/>
              </p:ext>
            </p:extLst>
          </p:nvPr>
        </p:nvGraphicFramePr>
        <p:xfrm>
          <a:off x="-381000" y="152400"/>
          <a:ext cx="10058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381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Monthly mean daily air temperatures near study site (Fields) </a:t>
            </a:r>
          </a:p>
          <a:p>
            <a:pPr algn="ctr"/>
            <a:r>
              <a:rPr lang="en-US" b="1" dirty="0" smtClean="0"/>
              <a:t>and other weather 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780320"/>
              </p:ext>
            </p:extLst>
          </p:nvPr>
        </p:nvGraphicFramePr>
        <p:xfrm>
          <a:off x="914400" y="2133600"/>
          <a:ext cx="728503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Worksheet" r:id="rId3" imgW="5000671" imgH="3086039" progId="Excel.Sheet.8">
                  <p:embed/>
                </p:oleObj>
              </mc:Choice>
              <mc:Fallback>
                <p:oleObj name="Worksheet" r:id="rId3" imgW="5000671" imgH="3086039" progId="Excel.Sheet.8">
                  <p:embed/>
                  <p:pic>
                    <p:nvPicPr>
                      <p:cNvPr id="0" name="Object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7285038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25582" y="0"/>
            <a:ext cx="83058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Daily temperature patterns of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/>
              <a:t>air (</a:t>
            </a:r>
            <a:r>
              <a:rPr lang="en-US" sz="2400" b="1" dirty="0"/>
              <a:t>15-35</a:t>
            </a:r>
            <a:r>
              <a:rPr lang="en-US" sz="2400" b="1" baseline="30000" dirty="0"/>
              <a:t>o</a:t>
            </a:r>
            <a:r>
              <a:rPr lang="en-US" sz="2400" b="1" dirty="0"/>
              <a:t>C) and </a:t>
            </a:r>
            <a:r>
              <a:rPr lang="en-US" sz="2400" b="1" dirty="0" smtClean="0"/>
              <a:t>substratum (10-65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C) 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/>
              <a:t>in the Alvord Basin during mid-summer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   (presumably influence </a:t>
            </a:r>
            <a:r>
              <a:rPr lang="en-US" dirty="0"/>
              <a:t>timing and location of </a:t>
            </a:r>
            <a:r>
              <a:rPr lang="en-US" i="1" dirty="0" err="1"/>
              <a:t>Phryonosoma</a:t>
            </a:r>
            <a:r>
              <a:rPr lang="en-US" i="1" dirty="0"/>
              <a:t> </a:t>
            </a:r>
            <a:r>
              <a:rPr lang="en-US" i="1" dirty="0" err="1"/>
              <a:t>platyrhinos</a:t>
            </a:r>
            <a:r>
              <a:rPr lang="en-US" dirty="0"/>
              <a:t> </a:t>
            </a:r>
            <a:r>
              <a:rPr lang="en-US" dirty="0" smtClean="0"/>
              <a:t>activity).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08800412"/>
              </p:ext>
            </p:extLst>
          </p:nvPr>
        </p:nvGraphicFramePr>
        <p:xfrm>
          <a:off x="304800" y="318254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4136" y="685800"/>
            <a:ext cx="6839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Month to month </a:t>
            </a:r>
            <a:r>
              <a:rPr lang="en-US" sz="2000" b="1" dirty="0"/>
              <a:t>p</a:t>
            </a:r>
            <a:r>
              <a:rPr lang="en-US" sz="2000" b="1" dirty="0" smtClean="0"/>
              <a:t>recipitation </a:t>
            </a:r>
            <a:r>
              <a:rPr lang="en-US" sz="2000" b="1" dirty="0"/>
              <a:t>p</a:t>
            </a:r>
            <a:r>
              <a:rPr lang="en-US" sz="2000" b="1" dirty="0" smtClean="0"/>
              <a:t>atterns near study site (Fields) </a:t>
            </a:r>
          </a:p>
          <a:p>
            <a:pPr algn="ctr"/>
            <a:r>
              <a:rPr lang="en-US" sz="2000" b="1" dirty="0" smtClean="0"/>
              <a:t>and at other weather stations in the region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534400" y="228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08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Annual arthropod counts from pitfall traps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In 2012: 168 pairs of pitfall traps caught</a:t>
            </a:r>
          </a:p>
          <a:p>
            <a:pPr lvl="3">
              <a:buFont typeface="Wingdings" pitchFamily="2" charset="2"/>
              <a:buChar char="Ø"/>
            </a:pPr>
            <a:r>
              <a:rPr lang="en-US" sz="2600" b="1" dirty="0" smtClean="0"/>
              <a:t>28851 </a:t>
            </a:r>
            <a:r>
              <a:rPr lang="en-US" sz="2600" b="1" dirty="0" err="1" smtClean="0"/>
              <a:t>macroarthropods</a:t>
            </a:r>
            <a:endParaRPr lang="en-US" sz="2600" b="1" dirty="0" smtClean="0"/>
          </a:p>
          <a:p>
            <a:pPr lvl="4">
              <a:buFont typeface="Wingdings" pitchFamily="2" charset="2"/>
              <a:buChar char="Ø"/>
            </a:pPr>
            <a:r>
              <a:rPr lang="en-US" sz="2600" b="1" dirty="0" smtClean="0"/>
              <a:t>11642 ants</a:t>
            </a:r>
          </a:p>
          <a:p>
            <a:pPr lvl="4">
              <a:buFont typeface="Wingdings" pitchFamily="2" charset="2"/>
              <a:buChar char="Ø"/>
            </a:pPr>
            <a:r>
              <a:rPr lang="en-US" sz="2600" b="1" dirty="0" smtClean="0"/>
              <a:t>6354 non-ant walkers &amp; </a:t>
            </a:r>
            <a:r>
              <a:rPr lang="en-US" sz="2600" b="1" dirty="0" err="1" smtClean="0"/>
              <a:t>perchers</a:t>
            </a:r>
            <a:endParaRPr lang="en-US" sz="2600" b="1" dirty="0" smtClean="0"/>
          </a:p>
          <a:p>
            <a:pPr lvl="4">
              <a:buFont typeface="Wingdings" pitchFamily="2" charset="2"/>
              <a:buChar char="Ø"/>
            </a:pPr>
            <a:r>
              <a:rPr lang="en-US" sz="2600" b="1" dirty="0" smtClean="0"/>
              <a:t>10855 flight-prone insects</a:t>
            </a:r>
          </a:p>
          <a:p>
            <a:r>
              <a:rPr lang="en-US" sz="3000" b="1" dirty="0" smtClean="0"/>
              <a:t>Annual grasshopper counts</a:t>
            </a:r>
          </a:p>
          <a:p>
            <a:pPr lvl="1"/>
            <a:r>
              <a:rPr lang="en-US" sz="2600" b="1" dirty="0" smtClean="0"/>
              <a:t>3 count episodes per plot per time of day  </a:t>
            </a:r>
          </a:p>
          <a:p>
            <a:pPr lvl="1"/>
            <a:r>
              <a:rPr lang="en-US" sz="2600" b="1" dirty="0" smtClean="0"/>
              <a:t>3 times  of day, across 9 days (~1 per day per plot),</a:t>
            </a:r>
          </a:p>
          <a:p>
            <a:pPr lvl="1"/>
            <a:r>
              <a:rPr lang="en-US" sz="2600" b="1" dirty="0" smtClean="0"/>
              <a:t>Eight 5m x 5m quadrats</a:t>
            </a:r>
            <a:r>
              <a:rPr lang="en-US" sz="2600" b="1" dirty="0"/>
              <a:t> </a:t>
            </a:r>
            <a:r>
              <a:rPr lang="en-US" sz="2600" b="1" dirty="0" smtClean="0"/>
              <a:t>per each 10m x 40m plot,  </a:t>
            </a:r>
          </a:p>
          <a:p>
            <a:pPr lvl="1"/>
            <a:r>
              <a:rPr lang="en-US" sz="2600" b="1" dirty="0" smtClean="0"/>
              <a:t>3 </a:t>
            </a:r>
            <a:r>
              <a:rPr lang="en-US" sz="2600" b="1" dirty="0"/>
              <a:t>plots per </a:t>
            </a:r>
            <a:r>
              <a:rPr lang="en-US" sz="2600" b="1" dirty="0" err="1" smtClean="0"/>
              <a:t>mesohabitat</a:t>
            </a:r>
            <a:r>
              <a:rPr lang="en-US" sz="2600" b="1" dirty="0"/>
              <a:t>, </a:t>
            </a:r>
          </a:p>
          <a:p>
            <a:pPr lvl="1"/>
            <a:r>
              <a:rPr lang="en-US" sz="2600" b="1" dirty="0" smtClean="0"/>
              <a:t>3 prevalent </a:t>
            </a:r>
            <a:r>
              <a:rPr lang="en-US" sz="2600" b="1" dirty="0" err="1" smtClean="0"/>
              <a:t>mesohabitats</a:t>
            </a:r>
            <a:r>
              <a:rPr lang="en-US" sz="2600" b="1" dirty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978752"/>
              </p:ext>
            </p:extLst>
          </p:nvPr>
        </p:nvGraphicFramePr>
        <p:xfrm>
          <a:off x="609600" y="304800"/>
          <a:ext cx="7927682" cy="594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SPW 11.0 Graph" r:id="rId3" imgW="5490720" imgH="4118040" progId="SigmaPlotGraphicObject.10">
                  <p:embed/>
                </p:oleObj>
              </mc:Choice>
              <mc:Fallback>
                <p:oleObj name="SPW 11.0 Graph" r:id="rId3" imgW="5490720" imgH="41180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04800"/>
                        <a:ext cx="7927682" cy="594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9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88253"/>
              </p:ext>
            </p:extLst>
          </p:nvPr>
        </p:nvGraphicFramePr>
        <p:xfrm>
          <a:off x="990600" y="450150"/>
          <a:ext cx="7391399" cy="578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SPW 11.0 Graph" r:id="rId3" imgW="5396760" imgH="4221360" progId="SigmaPlotGraphicObject.10">
                  <p:embed/>
                </p:oleObj>
              </mc:Choice>
              <mc:Fallback>
                <p:oleObj name="SPW 11.0 Graph" r:id="rId3" imgW="5396760" imgH="42213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450150"/>
                        <a:ext cx="7391399" cy="5780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90034" y="2042809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Pp</a:t>
            </a:r>
            <a:r>
              <a:rPr lang="en-US" sz="1600" b="1" dirty="0" smtClean="0"/>
              <a:t>  30%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876" y="3251775"/>
            <a:ext cx="870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At   15%</a:t>
            </a:r>
          </a:p>
          <a:p>
            <a:r>
              <a:rPr lang="en-US" sz="1600" b="1" dirty="0" err="1" smtClean="0"/>
              <a:t>Gw</a:t>
            </a:r>
            <a:r>
              <a:rPr lang="en-US" sz="1600" b="1" dirty="0" smtClean="0"/>
              <a:t> 14%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767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Annual arthropod counts from pitfall traps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In 2012: 168 pairs of pitfall traps caught</a:t>
            </a:r>
          </a:p>
          <a:p>
            <a:pPr lvl="3">
              <a:buFont typeface="Wingdings" pitchFamily="2" charset="2"/>
              <a:buChar char="Ø"/>
            </a:pPr>
            <a:r>
              <a:rPr lang="en-US" sz="2600" b="1" dirty="0" smtClean="0"/>
              <a:t>28851 </a:t>
            </a:r>
            <a:r>
              <a:rPr lang="en-US" sz="2600" b="1" dirty="0" err="1" smtClean="0"/>
              <a:t>macroarthropods</a:t>
            </a:r>
            <a:endParaRPr lang="en-US" sz="2600" b="1" dirty="0" smtClean="0"/>
          </a:p>
          <a:p>
            <a:pPr lvl="4">
              <a:buFont typeface="Wingdings" pitchFamily="2" charset="2"/>
              <a:buChar char="Ø"/>
            </a:pPr>
            <a:r>
              <a:rPr lang="en-US" sz="2600" b="1" dirty="0" smtClean="0"/>
              <a:t>11642 ants</a:t>
            </a:r>
          </a:p>
          <a:p>
            <a:pPr lvl="4">
              <a:buFont typeface="Wingdings" pitchFamily="2" charset="2"/>
              <a:buChar char="Ø"/>
            </a:pPr>
            <a:r>
              <a:rPr lang="en-US" sz="2600" b="1" dirty="0" smtClean="0"/>
              <a:t>6354 non-ant walkers &amp; </a:t>
            </a:r>
            <a:r>
              <a:rPr lang="en-US" sz="2600" b="1" dirty="0" err="1" smtClean="0"/>
              <a:t>perchers</a:t>
            </a:r>
            <a:endParaRPr lang="en-US" sz="2600" b="1" dirty="0" smtClean="0"/>
          </a:p>
          <a:p>
            <a:pPr lvl="4">
              <a:buFont typeface="Wingdings" pitchFamily="2" charset="2"/>
              <a:buChar char="Ø"/>
            </a:pPr>
            <a:r>
              <a:rPr lang="en-US" sz="2600" b="1" dirty="0" smtClean="0"/>
              <a:t>10855 flight-prone insects</a:t>
            </a:r>
          </a:p>
          <a:p>
            <a:r>
              <a:rPr lang="en-US" sz="3000" b="1" dirty="0" smtClean="0"/>
              <a:t>Annual Ant counts</a:t>
            </a:r>
          </a:p>
          <a:p>
            <a:pPr lvl="1"/>
            <a:r>
              <a:rPr lang="en-US" sz="2600" b="1" dirty="0" smtClean="0"/>
              <a:t>3 count episodes per plot per time of day  </a:t>
            </a:r>
          </a:p>
          <a:p>
            <a:pPr lvl="1"/>
            <a:r>
              <a:rPr lang="en-US" sz="2600" b="1" dirty="0" smtClean="0"/>
              <a:t>3 times  of day, across 9 days (~1 per day per plot),</a:t>
            </a:r>
          </a:p>
          <a:p>
            <a:pPr lvl="1"/>
            <a:r>
              <a:rPr lang="en-US" sz="2600" b="1" dirty="0" smtClean="0"/>
              <a:t>Eight 5m x 5m quadrats</a:t>
            </a:r>
            <a:r>
              <a:rPr lang="en-US" sz="2600" b="1" dirty="0"/>
              <a:t> </a:t>
            </a:r>
            <a:r>
              <a:rPr lang="en-US" sz="2600" b="1" dirty="0" smtClean="0"/>
              <a:t>per each 10m x 40m plot,  </a:t>
            </a:r>
          </a:p>
          <a:p>
            <a:pPr lvl="1"/>
            <a:r>
              <a:rPr lang="en-US" sz="2600" b="1" dirty="0" smtClean="0"/>
              <a:t>3 </a:t>
            </a:r>
            <a:r>
              <a:rPr lang="en-US" sz="2600" b="1" dirty="0"/>
              <a:t>plots per </a:t>
            </a:r>
            <a:r>
              <a:rPr lang="en-US" sz="2600" b="1" dirty="0" err="1" smtClean="0"/>
              <a:t>mesohabitat</a:t>
            </a:r>
            <a:r>
              <a:rPr lang="en-US" sz="2600" b="1" dirty="0"/>
              <a:t>, </a:t>
            </a:r>
          </a:p>
          <a:p>
            <a:pPr lvl="1"/>
            <a:r>
              <a:rPr lang="en-US" sz="2600" b="1" dirty="0" smtClean="0"/>
              <a:t>3 prevalent </a:t>
            </a:r>
            <a:r>
              <a:rPr lang="en-US" sz="2600" b="1" dirty="0" err="1" smtClean="0"/>
              <a:t>mesohabitats</a:t>
            </a:r>
            <a:r>
              <a:rPr lang="en-US" sz="2600" b="1" dirty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3294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135956"/>
            <a:ext cx="8839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Patterns of Arthropod Abundance in Pitfall Traps 2004-2011</a:t>
            </a:r>
          </a:p>
          <a:p>
            <a:endParaRPr lang="en-US" dirty="0" smtClean="0"/>
          </a:p>
          <a:p>
            <a:r>
              <a:rPr lang="en-US" b="1" dirty="0" smtClean="0"/>
              <a:t>Analysis of Variance*</a:t>
            </a:r>
          </a:p>
          <a:p>
            <a:endParaRPr lang="en-US" b="1" dirty="0" smtClean="0"/>
          </a:p>
          <a:p>
            <a:r>
              <a:rPr lang="en-US" b="1" dirty="0" smtClean="0"/>
              <a:t>Source		Type III SS	</a:t>
            </a:r>
            <a:r>
              <a:rPr lang="en-US" b="1" dirty="0" err="1" smtClean="0"/>
              <a:t>df</a:t>
            </a:r>
            <a:r>
              <a:rPr lang="en-US" b="1" dirty="0" smtClean="0"/>
              <a:t>	Mean Squares	F-ratio	p-value</a:t>
            </a:r>
          </a:p>
          <a:p>
            <a:endParaRPr lang="en-US" b="1" dirty="0" smtClean="0"/>
          </a:p>
          <a:p>
            <a:r>
              <a:rPr lang="en-US" b="1" dirty="0" smtClean="0"/>
              <a:t>Year		357,964.706	7	51,137.815	75.328	0.0001</a:t>
            </a:r>
          </a:p>
          <a:p>
            <a:endParaRPr lang="en-US" b="1" dirty="0" smtClean="0"/>
          </a:p>
          <a:p>
            <a:r>
              <a:rPr lang="en-US" b="1" dirty="0" err="1" smtClean="0"/>
              <a:t>Mesohabitat</a:t>
            </a:r>
            <a:r>
              <a:rPr lang="en-US" b="1" dirty="0" smtClean="0"/>
              <a:t>	31,120.345	2	15,560.172	22.921	0.0001</a:t>
            </a:r>
          </a:p>
          <a:p>
            <a:endParaRPr lang="en-US" b="1" dirty="0" smtClean="0"/>
          </a:p>
          <a:p>
            <a:r>
              <a:rPr lang="en-US" b="1" dirty="0" smtClean="0"/>
              <a:t>Plant Species	10,577.248	1	10,577.248	15.581	0.0001</a:t>
            </a:r>
          </a:p>
          <a:p>
            <a:endParaRPr lang="en-US" b="1" dirty="0" smtClean="0"/>
          </a:p>
          <a:p>
            <a:r>
              <a:rPr lang="en-US" b="1" dirty="0" smtClean="0"/>
              <a:t>Plant Size		2,503.398	2	1,251.699	1.844	0.159</a:t>
            </a:r>
          </a:p>
          <a:p>
            <a:endParaRPr lang="en-US" b="1" dirty="0" smtClean="0"/>
          </a:p>
          <a:p>
            <a:r>
              <a:rPr lang="en-US" b="1" dirty="0" smtClean="0"/>
              <a:t>Error		494,893.417	729	678.866		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9599" y="5712023"/>
            <a:ext cx="830855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*Post hoc tests revealed these significant differences in annual abundances:</a:t>
            </a:r>
          </a:p>
          <a:p>
            <a:r>
              <a:rPr lang="en-US" sz="1700" b="1" dirty="0" smtClean="0"/>
              <a:t>			</a:t>
            </a:r>
            <a:r>
              <a:rPr lang="en-US" sz="1700" b="1" i="1" dirty="0" smtClean="0"/>
              <a:t>Higher in 2005, 10, and 11 relative to  2004,  06-09 </a:t>
            </a:r>
          </a:p>
          <a:p>
            <a:r>
              <a:rPr lang="en-US" sz="1700" b="1" i="1" dirty="0"/>
              <a:t>	</a:t>
            </a:r>
            <a:r>
              <a:rPr lang="en-US" sz="1700" b="1" i="1" dirty="0" smtClean="0"/>
              <a:t>		Rainfall total in both May 2010 &amp; 2011 were about 3.75 cm</a:t>
            </a:r>
            <a:endParaRPr lang="en-US" sz="1700" b="1" i="1" dirty="0"/>
          </a:p>
        </p:txBody>
      </p:sp>
    </p:spTree>
    <p:extLst>
      <p:ext uri="{BB962C8B-B14F-4D97-AF65-F5344CB8AC3E}">
        <p14:creationId xmlns:p14="http://schemas.microsoft.com/office/powerpoint/2010/main" val="22605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8589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Ants caught in pitfall traps reveal </a:t>
            </a:r>
            <a:br>
              <a:rPr lang="en-US" sz="2800" b="1" dirty="0" smtClean="0"/>
            </a:br>
            <a:r>
              <a:rPr lang="en-US" sz="2800" b="1" dirty="0" smtClean="0"/>
              <a:t>3 of the larger ant species </a:t>
            </a:r>
            <a:br>
              <a:rPr lang="en-US" sz="2800" b="1" dirty="0" smtClean="0"/>
            </a:br>
            <a:r>
              <a:rPr lang="en-US" sz="2800" b="1" dirty="0" smtClean="0"/>
              <a:t>as more available </a:t>
            </a:r>
            <a:br>
              <a:rPr lang="en-US" sz="2800" b="1" dirty="0" smtClean="0"/>
            </a:br>
            <a:r>
              <a:rPr lang="en-US" sz="2800" b="1" dirty="0" smtClean="0"/>
              <a:t>in sandy flat microhabitats 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2982"/>
              </p:ext>
            </p:extLst>
          </p:nvPr>
        </p:nvGraphicFramePr>
        <p:xfrm>
          <a:off x="152400" y="2362200"/>
          <a:ext cx="8839200" cy="251460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  <a:gridCol w="736600"/>
              </a:tblGrid>
              <a:tr h="62865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MYKE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CAHY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FOPR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FOMC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SAVE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45.5*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ARTR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79.0*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OPEN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5029200"/>
            <a:ext cx="787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Includes data from inadvertent placements of pitfall traps near colony entrances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555673"/>
            <a:ext cx="5078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 = 350 pitfall traps for 7 trap days in summer 2012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Rarer 7-8 species of ants are not reported 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6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1" y="228600"/>
            <a:ext cx="8077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Trophic interactions in desert systems are presumed to be strongly linked, hence:</a:t>
            </a:r>
          </a:p>
          <a:p>
            <a:endParaRPr lang="en-US" sz="2800" b="1" dirty="0"/>
          </a:p>
          <a:p>
            <a:r>
              <a:rPr lang="en-US" sz="2800" b="1" dirty="0"/>
              <a:t>A</a:t>
            </a:r>
            <a:r>
              <a:rPr lang="en-US" sz="2800" b="1" dirty="0" smtClean="0"/>
              <a:t>nnual trophic patterns in desert scrub communities are expected to be strongly influenced  by annual variation in temperature and precipitation.</a:t>
            </a:r>
          </a:p>
          <a:p>
            <a:endParaRPr lang="en-US" sz="2800" b="1" dirty="0"/>
          </a:p>
          <a:p>
            <a:r>
              <a:rPr lang="en-US" sz="2800" b="1" dirty="0" smtClean="0"/>
              <a:t>Thus, short term effects of climate on desert scrub communities are expected as </a:t>
            </a:r>
            <a:r>
              <a:rPr lang="en-US" sz="2800" b="1" i="1" dirty="0" smtClean="0"/>
              <a:t>bottom-up effects </a:t>
            </a:r>
            <a:r>
              <a:rPr lang="en-US" sz="2800" b="1" dirty="0" smtClean="0"/>
              <a:t>in production:</a:t>
            </a:r>
          </a:p>
          <a:p>
            <a:endParaRPr lang="en-US" sz="2800" b="1" dirty="0" smtClean="0"/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b="1" dirty="0" smtClean="0"/>
              <a:t>plants to herbivores (1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 C)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b="1" dirty="0"/>
              <a:t>h</a:t>
            </a:r>
            <a:r>
              <a:rPr lang="en-US" sz="2800" b="1" dirty="0" smtClean="0"/>
              <a:t>erbivores to predators (2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 C)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b="1" dirty="0" smtClean="0"/>
              <a:t>2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 C to </a:t>
            </a:r>
            <a:r>
              <a:rPr lang="en-US" sz="2800" b="1" dirty="0" err="1" smtClean="0"/>
              <a:t>mesopredators</a:t>
            </a:r>
            <a:r>
              <a:rPr lang="en-US" sz="2800" b="1" dirty="0" smtClean="0"/>
              <a:t> &amp; apex predators (3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C). </a:t>
            </a:r>
            <a:endParaRPr lang="en-US" sz="28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68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19227"/>
              </p:ext>
            </p:extLst>
          </p:nvPr>
        </p:nvGraphicFramePr>
        <p:xfrm>
          <a:off x="762000" y="1828800"/>
          <a:ext cx="7239000" cy="3992882"/>
        </p:xfrm>
        <a:graphic>
          <a:graphicData uri="http://schemas.openxmlformats.org/drawingml/2006/table">
            <a:tbl>
              <a:tblPr/>
              <a:tblGrid>
                <a:gridCol w="3327400"/>
                <a:gridCol w="1984375"/>
                <a:gridCol w="192722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Ants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Dune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Sandy  Flat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Pogonomyrmex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Poca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31.8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Temnothorax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Tene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Myrmecocystus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Myke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Crematogaster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(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Crmo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0?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Unknown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55.8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25.2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683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Note:  given the average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P. 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platyrhinos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home range of 1.66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0.8 ha, then there are approximately 1000 ant colonies per horned lizard home range.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3657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81000"/>
            <a:ext cx="838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Measures of  </a:t>
            </a:r>
            <a:r>
              <a:rPr lang="en-US" sz="2800" b="1" dirty="0" smtClean="0"/>
              <a:t>abundance of ant colonies </a:t>
            </a:r>
          </a:p>
          <a:p>
            <a:pPr algn="ctr"/>
            <a:endParaRPr lang="en-US" sz="2800" b="1" dirty="0"/>
          </a:p>
          <a:p>
            <a:r>
              <a:rPr lang="en-US" dirty="0" smtClean="0"/>
              <a:t>                 (Most were seen in open </a:t>
            </a:r>
            <a:r>
              <a:rPr lang="en-US" dirty="0"/>
              <a:t>areas on the </a:t>
            </a:r>
            <a:r>
              <a:rPr lang="en-US" dirty="0" smtClean="0"/>
              <a:t>10 </a:t>
            </a:r>
            <a:r>
              <a:rPr lang="en-US" dirty="0"/>
              <a:t>x 40 m </a:t>
            </a:r>
            <a:r>
              <a:rPr lang="en-US" dirty="0" smtClean="0"/>
              <a:t>plots in  two </a:t>
            </a:r>
            <a:r>
              <a:rPr lang="en-US" dirty="0" err="1" smtClean="0"/>
              <a:t>mesohabitats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8999" y="6400800"/>
            <a:ext cx="655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Crmo</a:t>
            </a:r>
            <a:r>
              <a:rPr lang="en-US" b="1" dirty="0" smtClean="0"/>
              <a:t> </a:t>
            </a:r>
            <a:r>
              <a:rPr lang="en-US" b="1" dirty="0"/>
              <a:t>are under-represented because they are hidden under plants</a:t>
            </a:r>
          </a:p>
        </p:txBody>
      </p:sp>
    </p:spTree>
    <p:extLst>
      <p:ext uri="{BB962C8B-B14F-4D97-AF65-F5344CB8AC3E}">
        <p14:creationId xmlns:p14="http://schemas.microsoft.com/office/powerpoint/2010/main" val="16455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877888"/>
            <a:ext cx="7310437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2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Preliminary video records in 2012 </a:t>
            </a:r>
            <a:br>
              <a:rPr lang="en-US" sz="3200" b="1" dirty="0" smtClean="0"/>
            </a:br>
            <a:r>
              <a:rPr lang="en-US" sz="3200" b="1" dirty="0" smtClean="0"/>
              <a:t>corroborate prior direct observation studies: </a:t>
            </a:r>
            <a:br>
              <a:rPr lang="en-US" sz="3200" b="1" dirty="0" smtClean="0"/>
            </a:br>
            <a:r>
              <a:rPr lang="en-US" sz="3200" b="1" dirty="0" smtClean="0"/>
              <a:t>more </a:t>
            </a:r>
            <a:r>
              <a:rPr lang="en-US" sz="3200" b="1" i="1" dirty="0" err="1" smtClean="0"/>
              <a:t>Pogonomyrmex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californicus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to eat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12952"/>
              </p:ext>
            </p:extLst>
          </p:nvPr>
        </p:nvGraphicFramePr>
        <p:xfrm>
          <a:off x="304802" y="2514600"/>
          <a:ext cx="8381999" cy="3175362"/>
        </p:xfrm>
        <a:graphic>
          <a:graphicData uri="http://schemas.openxmlformats.org/drawingml/2006/table">
            <a:tbl>
              <a:tblPr/>
              <a:tblGrid>
                <a:gridCol w="838198"/>
                <a:gridCol w="1066800"/>
                <a:gridCol w="914400"/>
                <a:gridCol w="805250"/>
                <a:gridCol w="906162"/>
                <a:gridCol w="906162"/>
                <a:gridCol w="1000554"/>
                <a:gridCol w="1038311"/>
                <a:gridCol w="906162"/>
              </a:tblGrid>
              <a:tr h="1251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colonies &amp; time  observed per colony (min)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# Ants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incoming 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  outgoing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min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activity peaks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per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Ants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per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Ants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min      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peak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Duration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of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(min)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min/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        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peaks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available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ants in peaks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6, 84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25.160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MYKE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2, 68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9610" y="5486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Thus, considering the two species that are most active in open areas, POCA is more available as prey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18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Thirteen of the 18 ant species on site were </a:t>
            </a:r>
            <a:br>
              <a:rPr lang="en-US" sz="2400" b="1" dirty="0" smtClean="0"/>
            </a:br>
            <a:r>
              <a:rPr lang="en-US" sz="2400" b="1" dirty="0" smtClean="0"/>
              <a:t>prey of </a:t>
            </a:r>
            <a:r>
              <a:rPr lang="en-US" sz="2400" b="1" i="1" dirty="0" smtClean="0"/>
              <a:t>P. </a:t>
            </a:r>
            <a:r>
              <a:rPr lang="en-US" sz="2400" b="1" i="1" dirty="0" err="1" smtClean="0"/>
              <a:t>platyrhinos</a:t>
            </a:r>
            <a:r>
              <a:rPr lang="en-US" sz="2400" b="1" dirty="0" smtClean="0"/>
              <a:t> in 2012</a:t>
            </a:r>
            <a:endParaRPr lang="en-US" sz="2400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450039"/>
              </p:ext>
            </p:extLst>
          </p:nvPr>
        </p:nvGraphicFramePr>
        <p:xfrm>
          <a:off x="1066800" y="1143000"/>
          <a:ext cx="6946936" cy="3962403"/>
        </p:xfrm>
        <a:graphic>
          <a:graphicData uri="http://schemas.openxmlformats.org/drawingml/2006/table">
            <a:tbl>
              <a:tblPr/>
              <a:tblGrid>
                <a:gridCol w="1079728"/>
                <a:gridCol w="977868"/>
                <a:gridCol w="977868"/>
                <a:gridCol w="977868"/>
                <a:gridCol w="977868"/>
                <a:gridCol w="977868"/>
                <a:gridCol w="977868"/>
              </a:tblGrid>
              <a:tr h="440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POCA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MYKE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 CRMO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TENA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 CAHY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MAUT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10498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1221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433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349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Mean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262.45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25.00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30.53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10.83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8.73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5.18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Arial"/>
                        </a:rPr>
                        <a:t>%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71.12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6.77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8.27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2.93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2.36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1.40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MELA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APME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FODE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DOBI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FOPR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TECH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POSA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3.40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2.13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2.10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1.80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0.38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0.03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0.92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0.58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0.57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0.49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0.10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0.04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5486400"/>
            <a:ext cx="640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40 </a:t>
            </a:r>
            <a:r>
              <a:rPr lang="en-US" b="1" dirty="0"/>
              <a:t>lizards, 178 </a:t>
            </a:r>
            <a:r>
              <a:rPr lang="en-US" b="1" dirty="0" smtClean="0"/>
              <a:t>fecal pellets</a:t>
            </a:r>
            <a:r>
              <a:rPr lang="en-US" b="1" dirty="0"/>
              <a:t>, </a:t>
            </a:r>
            <a:r>
              <a:rPr lang="en-US" b="1" dirty="0" smtClean="0"/>
              <a:t>  </a:t>
            </a:r>
          </a:p>
          <a:p>
            <a:pPr algn="ctr"/>
            <a:r>
              <a:rPr lang="en-US" b="1" dirty="0" smtClean="0"/>
              <a:t>4.5 </a:t>
            </a:r>
            <a:r>
              <a:rPr lang="en-US" b="1" dirty="0"/>
              <a:t>fecal pellets per </a:t>
            </a:r>
            <a:r>
              <a:rPr lang="en-US" b="1" dirty="0" smtClean="0"/>
              <a:t>lizard (4.5 days of feeding), </a:t>
            </a:r>
          </a:p>
          <a:p>
            <a:pPr algn="ctr"/>
            <a:r>
              <a:rPr lang="en-US" b="1" dirty="0" smtClean="0"/>
              <a:t>totaling about 369 </a:t>
            </a:r>
            <a:r>
              <a:rPr lang="en-US" b="1" dirty="0"/>
              <a:t>ants </a:t>
            </a:r>
            <a:r>
              <a:rPr lang="en-US" b="1" dirty="0" smtClean="0"/>
              <a:t>per lizard, </a:t>
            </a:r>
          </a:p>
          <a:p>
            <a:pPr algn="ctr"/>
            <a:r>
              <a:rPr lang="en-US" b="1" dirty="0" smtClean="0"/>
              <a:t>14,762 ant prey </a:t>
            </a:r>
            <a:r>
              <a:rPr lang="en-US" b="1" dirty="0"/>
              <a:t>among the 40 lizards </a:t>
            </a:r>
            <a:r>
              <a:rPr lang="en-US" b="1" dirty="0" smtClean="0"/>
              <a:t>in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1219200"/>
            <a:ext cx="8060531" cy="537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Powder-tracked trail of Desert Horned Lizard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48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olohu\Desktop\AlvordBasinPhotosFromRAA\Alvord2006Digital 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4673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67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first few meters are visible </a:t>
            </a:r>
            <a:br>
              <a:rPr lang="en-US" sz="2800" b="1" dirty="0" smtClean="0"/>
            </a:br>
            <a:r>
              <a:rPr lang="en-US" sz="2800" b="1" dirty="0" smtClean="0"/>
              <a:t>by powder tracking even during the day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94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-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7240"/>
            <a:ext cx="3862388" cy="540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45575"/>
            <a:ext cx="2121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Powder track map</a:t>
            </a:r>
            <a:endParaRPr lang="en-US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4187" r="7802" b="6511"/>
          <a:stretch/>
        </p:blipFill>
        <p:spPr bwMode="auto">
          <a:xfrm>
            <a:off x="4389120" y="2194560"/>
            <a:ext cx="429768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8927" y="1734234"/>
            <a:ext cx="35444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Approximate home ranges of </a:t>
            </a:r>
          </a:p>
          <a:p>
            <a:r>
              <a:rPr lang="en-US" b="1" dirty="0" smtClean="0"/>
              <a:t>radio tracked </a:t>
            </a:r>
            <a:r>
              <a:rPr lang="en-US" b="1" i="1" dirty="0" smtClean="0"/>
              <a:t>P. </a:t>
            </a:r>
            <a:r>
              <a:rPr lang="en-US" b="1" i="1" dirty="0" err="1" smtClean="0"/>
              <a:t>platyrhinos</a:t>
            </a:r>
            <a:r>
              <a:rPr lang="en-US" b="1" i="1" dirty="0" smtClean="0"/>
              <a:t> </a:t>
            </a:r>
            <a:r>
              <a:rPr lang="en-US" b="1" dirty="0" smtClean="0"/>
              <a:t>in 2009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648200" y="2566087"/>
            <a:ext cx="914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83036" y="2566086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100 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506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41526"/>
              </p:ext>
            </p:extLst>
          </p:nvPr>
        </p:nvGraphicFramePr>
        <p:xfrm>
          <a:off x="304800" y="1981200"/>
          <a:ext cx="8458199" cy="2992337"/>
        </p:xfrm>
        <a:graphic>
          <a:graphicData uri="http://schemas.openxmlformats.org/drawingml/2006/table">
            <a:tbl>
              <a:tblPr/>
              <a:tblGrid>
                <a:gridCol w="5943600"/>
                <a:gridCol w="1295400"/>
                <a:gridCol w="1219199"/>
              </a:tblGrid>
              <a:tr h="2307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Sand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Shrubs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8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Average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shrubs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near powder track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Average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shrubs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used for cover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Average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distance travelled in foraging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period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47.7m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33.6m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Distance travelled in the open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41.1m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30.1m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Distance travelled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under cover of  shrub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6.6m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3.5m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Spatial pattern of </a:t>
            </a:r>
            <a:r>
              <a:rPr lang="en-US" sz="3200" b="1" i="1" dirty="0" smtClean="0"/>
              <a:t>P. </a:t>
            </a:r>
            <a:r>
              <a:rPr lang="en-US" sz="3200" b="1" i="1" dirty="0" err="1" smtClean="0"/>
              <a:t>platyrhinos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movement relative to shrub locations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12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382000" cy="209054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Strong correlates with lizard SVL: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2800" b="1" dirty="0" smtClean="0"/>
              <a:t>gut-empty lizard mass &amp; # ants in largest fecal pellet</a:t>
            </a:r>
            <a:endParaRPr lang="en-US" sz="2800" b="1" dirty="0"/>
          </a:p>
        </p:txBody>
      </p:sp>
      <p:pic>
        <p:nvPicPr>
          <p:cNvPr id="3" name="IMG5045" descr="Graph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509" r="23440" b="-3274"/>
          <a:stretch/>
        </p:blipFill>
        <p:spPr bwMode="auto">
          <a:xfrm>
            <a:off x="5050971" y="2079608"/>
            <a:ext cx="4093029" cy="396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G5039" descr="Grap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t="7088" r="22637" b="-2886"/>
          <a:stretch/>
        </p:blipFill>
        <p:spPr bwMode="auto">
          <a:xfrm>
            <a:off x="1089288" y="1905000"/>
            <a:ext cx="3840480" cy="4085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15109" y="3157347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1.30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7296" y="4229575"/>
            <a:ext cx="5214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0.99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0162" y="5132058"/>
            <a:ext cx="5566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0.67  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3741" y="2090547"/>
            <a:ext cx="5337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1.62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07438" y="3609851"/>
            <a:ext cx="177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 Mass (g)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2398324"/>
            <a:ext cx="1875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N= 18 </a:t>
            </a:r>
            <a:r>
              <a:rPr lang="en-US" sz="1600" b="1" i="1" dirty="0" smtClean="0"/>
              <a:t>P. </a:t>
            </a:r>
            <a:r>
              <a:rPr lang="en-US" sz="1600" b="1" i="1" dirty="0" err="1" smtClean="0"/>
              <a:t>platyrhinos</a:t>
            </a:r>
            <a:endParaRPr lang="en-US" sz="1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4247" y="488390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2012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489693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2012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2550724"/>
            <a:ext cx="1875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N= 43 </a:t>
            </a:r>
            <a:r>
              <a:rPr lang="en-US" sz="1600" b="1" i="1" dirty="0" smtClean="0"/>
              <a:t>P. </a:t>
            </a:r>
            <a:r>
              <a:rPr lang="en-US" sz="1600" b="1" i="1" dirty="0" err="1" smtClean="0"/>
              <a:t>platyrhinos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42139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Fecal pellet mass &amp; size correlate </a:t>
            </a:r>
            <a:br>
              <a:rPr lang="en-US" sz="3200" b="1" dirty="0" smtClean="0"/>
            </a:br>
            <a:r>
              <a:rPr lang="en-US" sz="3200" b="1" dirty="0" smtClean="0"/>
              <a:t>with # of ants in the pellet </a:t>
            </a:r>
            <a:endParaRPr lang="en-US" sz="3200" b="1" dirty="0"/>
          </a:p>
        </p:txBody>
      </p:sp>
      <p:pic>
        <p:nvPicPr>
          <p:cNvPr id="3" name="IMG5052" descr="Graph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9337" r="21510" b="-2641"/>
          <a:stretch/>
        </p:blipFill>
        <p:spPr bwMode="auto">
          <a:xfrm>
            <a:off x="457200" y="1920240"/>
            <a:ext cx="3931920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G5057" descr="Graph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10" r="21017" b="-3510"/>
          <a:stretch/>
        </p:blipFill>
        <p:spPr bwMode="auto">
          <a:xfrm>
            <a:off x="4744720" y="1920240"/>
            <a:ext cx="3474720" cy="3474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05000" y="5791200"/>
            <a:ext cx="469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N= 38 pellets, one per PHPL in 2012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560611" y="3437110"/>
            <a:ext cx="24049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Log Mass of Pure Pellet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1481" y="6388925"/>
            <a:ext cx="692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(Similar pattern with only Harvester Ants, </a:t>
            </a:r>
            <a:r>
              <a:rPr lang="en-US" b="1" i="1" dirty="0" err="1" smtClean="0"/>
              <a:t>Pogonomyrmex</a:t>
            </a:r>
            <a:r>
              <a:rPr lang="en-US" b="1" i="1" dirty="0" smtClean="0"/>
              <a:t> </a:t>
            </a:r>
            <a:r>
              <a:rPr lang="en-US" b="1" i="1" dirty="0" err="1" smtClean="0"/>
              <a:t>californicus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88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304800"/>
            <a:ext cx="8001000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The hypothesized bottom-up effects in production can be tested by correlational analyses of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3200" b="1" dirty="0"/>
              <a:t>B</a:t>
            </a:r>
            <a:r>
              <a:rPr lang="en-US" sz="3200" b="1" dirty="0" smtClean="0"/>
              <a:t>ody condition of lizards, </a:t>
            </a:r>
          </a:p>
          <a:p>
            <a:pPr marL="914400" lvl="1" indent="-514350">
              <a:buFont typeface="Wingdings" pitchFamily="2" charset="2"/>
              <a:buChar char="Ø"/>
            </a:pPr>
            <a:endParaRPr lang="en-US" sz="3200" b="1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3200" b="1" dirty="0" smtClean="0"/>
              <a:t>Lizard abundances among years, </a:t>
            </a:r>
          </a:p>
          <a:p>
            <a:pPr marL="914400" lvl="1" indent="-514350">
              <a:buFont typeface="Wingdings" pitchFamily="2" charset="2"/>
              <a:buChar char="Ø"/>
            </a:pPr>
            <a:endParaRPr lang="en-US" sz="3200" b="1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3200" b="1" dirty="0"/>
              <a:t>A</a:t>
            </a:r>
            <a:r>
              <a:rPr lang="en-US" sz="3200" b="1" dirty="0" smtClean="0"/>
              <a:t>nnual </a:t>
            </a:r>
            <a:r>
              <a:rPr lang="en-US" sz="3200" b="1" dirty="0"/>
              <a:t>productivity of the lizard’s prey, </a:t>
            </a:r>
            <a:endParaRPr lang="en-US" sz="3200" b="1" dirty="0" smtClean="0"/>
          </a:p>
          <a:p>
            <a:pPr marL="914400" lvl="1" indent="-514350">
              <a:buFont typeface="Wingdings" pitchFamily="2" charset="2"/>
              <a:buChar char="Ø"/>
            </a:pPr>
            <a:endParaRPr lang="en-US" sz="3200" b="1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3200" b="1" dirty="0" smtClean="0"/>
              <a:t>Annual (short-term) climatic </a:t>
            </a:r>
            <a:r>
              <a:rPr lang="en-US" sz="3200" b="1" dirty="0"/>
              <a:t>patterns in temperature and precipitation.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75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Some females are thin &amp; have stomachs laden with nematodes, then die shortly after egg-laying…</a:t>
            </a:r>
            <a:endParaRPr lang="en-US" sz="3200" b="1" dirty="0"/>
          </a:p>
        </p:txBody>
      </p:sp>
      <p:pic>
        <p:nvPicPr>
          <p:cNvPr id="21506" name="Picture 2" descr="C:\Users\rolohu\Desktop\AlvordBasinPhotosFromRAA\Alvord2006Digital 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60714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Considerations 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1219200"/>
            <a:ext cx="82501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250" b="1" dirty="0" smtClean="0"/>
              <a:t>Weighing gut-empty lizards is an estimate of “condition index” </a:t>
            </a:r>
          </a:p>
          <a:p>
            <a:pPr marL="0" indent="0">
              <a:buNone/>
            </a:pPr>
            <a:endParaRPr lang="en-US" sz="2250" b="1" dirty="0"/>
          </a:p>
          <a:p>
            <a:pPr marL="0" indent="0">
              <a:buNone/>
            </a:pPr>
            <a:r>
              <a:rPr lang="en-US" sz="2250" b="1" dirty="0" smtClean="0"/>
              <a:t>Other ways to compare among individuals for production-related outcomes:</a:t>
            </a:r>
          </a:p>
          <a:p>
            <a:pPr marL="0" indent="0">
              <a:buNone/>
            </a:pPr>
            <a:endParaRPr lang="en-US" sz="2250" b="1" dirty="0"/>
          </a:p>
          <a:p>
            <a:pPr marL="0" indent="0">
              <a:buNone/>
            </a:pPr>
            <a:r>
              <a:rPr lang="en-US" sz="2250" b="1" dirty="0" smtClean="0"/>
              <a:t>	Fecal pellet size (&amp; mass, if one is careful careful)</a:t>
            </a:r>
          </a:p>
          <a:p>
            <a:pPr marL="0" indent="0">
              <a:buNone/>
            </a:pPr>
            <a:endParaRPr lang="en-US" sz="2250" b="1" dirty="0"/>
          </a:p>
          <a:p>
            <a:pPr marL="0" indent="0">
              <a:buNone/>
            </a:pPr>
            <a:r>
              <a:rPr lang="en-US" sz="2250" b="1" dirty="0" smtClean="0"/>
              <a:t>	Counting &amp; identifying size of prey in fecal pellet mass</a:t>
            </a:r>
          </a:p>
          <a:p>
            <a:pPr marL="0" indent="0">
              <a:buNone/>
            </a:pPr>
            <a:r>
              <a:rPr lang="en-US" sz="2250" b="1" dirty="0"/>
              <a:t>	</a:t>
            </a:r>
            <a:endParaRPr lang="en-US" sz="2250" b="1" dirty="0" smtClean="0"/>
          </a:p>
          <a:p>
            <a:pPr marL="0" indent="0">
              <a:buNone/>
            </a:pPr>
            <a:r>
              <a:rPr lang="en-US" sz="2250" b="1" dirty="0"/>
              <a:t>	</a:t>
            </a:r>
            <a:r>
              <a:rPr lang="en-US" sz="2250" b="1" dirty="0" smtClean="0"/>
              <a:t>Documenting spatiotemporal patterns of prey availability</a:t>
            </a:r>
          </a:p>
          <a:p>
            <a:pPr marL="0" indent="0">
              <a:buNone/>
            </a:pPr>
            <a:endParaRPr lang="en-US" sz="2250" b="1" dirty="0"/>
          </a:p>
          <a:p>
            <a:pPr marL="0" indent="0">
              <a:buNone/>
            </a:pPr>
            <a:r>
              <a:rPr lang="en-US" sz="2250" b="1" dirty="0" smtClean="0"/>
              <a:t>	Individual activity time and activity intensity </a:t>
            </a:r>
          </a:p>
          <a:p>
            <a:pPr marL="0" indent="0">
              <a:buNone/>
            </a:pPr>
            <a:r>
              <a:rPr lang="en-US" sz="2250" b="1" dirty="0"/>
              <a:t> </a:t>
            </a:r>
            <a:r>
              <a:rPr lang="en-US" sz="2250" b="1" dirty="0" smtClean="0"/>
              <a:t>   		</a:t>
            </a:r>
            <a:r>
              <a:rPr lang="en-US" sz="2000" b="1" dirty="0" smtClean="0"/>
              <a:t>(focal observations aided by tracking methods)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54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305800" cy="2209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Mechanistic studies of population changes are needed.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This parasite-host relationship is an opportunity.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We are ready to embark on DLW studies across</a:t>
            </a:r>
            <a:br>
              <a:rPr lang="en-US" sz="2400" b="1" dirty="0" smtClean="0"/>
            </a:br>
            <a:r>
              <a:rPr lang="en-US" sz="2400" b="1" dirty="0" smtClean="0"/>
              <a:t>seasonal &amp; annual extremes in this far-northern desert.</a:t>
            </a:r>
            <a:endParaRPr lang="en-US" sz="2400" b="1" dirty="0"/>
          </a:p>
        </p:txBody>
      </p:sp>
      <p:pic>
        <p:nvPicPr>
          <p:cNvPr id="22530" name="Picture 2" descr="C:\Users\rolohu\Desktop\AlvordBasinPhotosFromRAA\IMG_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8926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92668"/>
            <a:ext cx="21945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Gross Energy of Food</a:t>
            </a: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80294" y="762000"/>
            <a:ext cx="0" cy="11546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1991878"/>
            <a:ext cx="131907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Fecal Losses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95796" y="762000"/>
            <a:ext cx="745202" cy="5773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1339334"/>
            <a:ext cx="277870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Apparent Digestible Energy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33600" y="1739734"/>
            <a:ext cx="612036" cy="9678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7455" y="2713511"/>
            <a:ext cx="263989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Urinary &amp; Gaseous Losses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30455" y="3035134"/>
            <a:ext cx="937581" cy="851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2693717"/>
            <a:ext cx="319856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Apparent </a:t>
            </a:r>
            <a:r>
              <a:rPr lang="en-US" b="1" dirty="0" err="1" smtClean="0"/>
              <a:t>Metabolizable</a:t>
            </a:r>
            <a:r>
              <a:rPr lang="en-US" b="1" dirty="0" smtClean="0"/>
              <a:t> Energy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96808" y="3912919"/>
            <a:ext cx="218104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Apparent Net Energy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446754" y="3082843"/>
            <a:ext cx="543694" cy="8033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7806" y="3913517"/>
            <a:ext cx="2801536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SDA &amp; Fermentation Losses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21657" y="1751011"/>
            <a:ext cx="937581" cy="851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429623" y="4282251"/>
            <a:ext cx="543694" cy="8033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80681" y="5112328"/>
            <a:ext cx="1495794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Maintenance 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99245" y="4282251"/>
            <a:ext cx="0" cy="10141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48540" y="5296994"/>
            <a:ext cx="70141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Work</a:t>
            </a:r>
            <a:endParaRPr lang="en-US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553200" y="4282849"/>
            <a:ext cx="914400" cy="11988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04443" y="5481660"/>
            <a:ext cx="308340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Production:</a:t>
            </a:r>
          </a:p>
          <a:p>
            <a:r>
              <a:rPr lang="en-US" b="1" dirty="0" smtClean="0"/>
              <a:t>Growth, storage, reproduction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23390" y="6312382"/>
            <a:ext cx="49410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But, Lizard Fecal “Losses” are a </a:t>
            </a:r>
            <a:r>
              <a:rPr lang="en-US" b="1" dirty="0" err="1" smtClean="0"/>
              <a:t>Fecologist’s</a:t>
            </a:r>
            <a:r>
              <a:rPr lang="en-US" b="1" dirty="0" smtClean="0"/>
              <a:t> Gain…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05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Subject Animals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en-US" b="1" dirty="0" smtClean="0"/>
          </a:p>
          <a:p>
            <a:r>
              <a:rPr lang="en-US" b="1" dirty="0" smtClean="0"/>
              <a:t>Insectivore as a 2</a:t>
            </a:r>
            <a:r>
              <a:rPr lang="en-US" b="1" baseline="30000" dirty="0" smtClean="0"/>
              <a:t>o</a:t>
            </a:r>
            <a:r>
              <a:rPr lang="en-US" b="1" dirty="0" smtClean="0"/>
              <a:t> consumer:</a:t>
            </a:r>
          </a:p>
          <a:p>
            <a:pPr marL="457200" lvl="1" indent="0">
              <a:buNone/>
            </a:pPr>
            <a:r>
              <a:rPr lang="en-US" b="1" dirty="0" smtClean="0"/>
              <a:t>Desert Horned Lizard, </a:t>
            </a:r>
            <a:r>
              <a:rPr lang="en-US" b="1" i="1" dirty="0" err="1" smtClean="0"/>
              <a:t>Phrynosoma</a:t>
            </a:r>
            <a:r>
              <a:rPr lang="en-US" b="1" i="1" dirty="0" smtClean="0"/>
              <a:t> </a:t>
            </a:r>
            <a:r>
              <a:rPr lang="en-US" b="1" i="1" dirty="0" err="1" smtClean="0"/>
              <a:t>platyrhinos</a:t>
            </a:r>
            <a:endParaRPr lang="en-US" b="1" i="1" dirty="0" smtClean="0"/>
          </a:p>
          <a:p>
            <a:pPr lvl="1"/>
            <a:endParaRPr lang="en-US" b="1" dirty="0" smtClean="0"/>
          </a:p>
          <a:p>
            <a:r>
              <a:rPr lang="en-US" b="1" dirty="0" smtClean="0"/>
              <a:t>Insects as 1</a:t>
            </a:r>
            <a:r>
              <a:rPr lang="en-US" b="1" baseline="30000" dirty="0" smtClean="0"/>
              <a:t>o</a:t>
            </a:r>
            <a:r>
              <a:rPr lang="en-US" b="1" dirty="0" smtClean="0"/>
              <a:t> consumers:</a:t>
            </a:r>
          </a:p>
          <a:p>
            <a:pPr marL="457200" lvl="1" indent="0">
              <a:buNone/>
            </a:pPr>
            <a:r>
              <a:rPr lang="en-US" b="1" dirty="0" smtClean="0"/>
              <a:t> Harvester Ants, other ants</a:t>
            </a:r>
          </a:p>
          <a:p>
            <a:pPr marL="45720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462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829" y="5562600"/>
            <a:ext cx="7565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Desert horned lizard </a:t>
            </a:r>
          </a:p>
          <a:p>
            <a:pPr algn="ctr"/>
            <a:r>
              <a:rPr lang="en-US" b="1" i="1" dirty="0" err="1" smtClean="0">
                <a:solidFill>
                  <a:srgbClr val="FFFF00"/>
                </a:solidFill>
              </a:rPr>
              <a:t>Phrynosoma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platyrhinos</a:t>
            </a:r>
            <a:endParaRPr lang="en-US" b="1" i="1" dirty="0">
              <a:solidFill>
                <a:srgbClr val="FFFF00"/>
              </a:solidFill>
            </a:endParaRPr>
          </a:p>
          <a:p>
            <a:pPr algn="ctr"/>
            <a:endParaRPr lang="en-US" b="1" i="1" dirty="0" smtClean="0">
              <a:solidFill>
                <a:srgbClr val="FFFF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Even with the transmitter, the paint helps find this cryptic &amp; hide-prone lizard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096000" cy="480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782"/>
            <a:ext cx="7320900" cy="638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4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867400"/>
          </a:xfrm>
        </p:spPr>
        <p:txBody>
          <a:bodyPr>
            <a:noAutofit/>
          </a:bodyPr>
          <a:lstStyle/>
          <a:p>
            <a:endParaRPr lang="en-US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Alvord Basin, Harney Co, OR</a:t>
            </a:r>
          </a:p>
          <a:p>
            <a:pPr lvl="1">
              <a:buFont typeface="Wingdings" pitchFamily="2" charset="2"/>
              <a:buChar char="Ø"/>
            </a:pPr>
            <a:endParaRPr lang="en-US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BLM administered public land</a:t>
            </a:r>
          </a:p>
          <a:p>
            <a:pPr lvl="1">
              <a:buFont typeface="Wingdings" pitchFamily="2" charset="2"/>
              <a:buChar char="Ø"/>
            </a:pPr>
            <a:endParaRPr lang="en-US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Great Basin desert scrub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 smtClean="0"/>
              <a:t>20% cover by perennial vegetation</a:t>
            </a:r>
          </a:p>
          <a:p>
            <a:pPr lvl="2">
              <a:buFont typeface="Wingdings" pitchFamily="2" charset="2"/>
              <a:buChar char="Ø"/>
            </a:pPr>
            <a:r>
              <a:rPr lang="en-US" b="1" dirty="0" smtClean="0"/>
              <a:t>Mix of sandy flats, dunes, and hardpan </a:t>
            </a:r>
            <a:r>
              <a:rPr lang="en-US" b="1" dirty="0" err="1" smtClean="0"/>
              <a:t>mesohabitats</a:t>
            </a:r>
            <a:endParaRPr lang="en-US" b="1" dirty="0" smtClean="0"/>
          </a:p>
          <a:p>
            <a:pPr marL="457200" lvl="1" indent="0">
              <a:buNone/>
            </a:pPr>
            <a:endParaRPr lang="en-US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/>
              <a:t>Dominant perennial shrubs:</a:t>
            </a:r>
          </a:p>
          <a:p>
            <a:pPr lvl="2"/>
            <a:r>
              <a:rPr lang="en-US" b="1" dirty="0" smtClean="0"/>
              <a:t>Basin big sage, </a:t>
            </a:r>
            <a:r>
              <a:rPr lang="en-US" b="1" i="1" dirty="0" smtClean="0"/>
              <a:t>Artemisia </a:t>
            </a:r>
            <a:r>
              <a:rPr lang="en-US" b="1" i="1" dirty="0" err="1" smtClean="0"/>
              <a:t>tridentata</a:t>
            </a:r>
            <a:r>
              <a:rPr lang="en-US" b="1" i="1" dirty="0" smtClean="0"/>
              <a:t> (ARTR)</a:t>
            </a:r>
          </a:p>
          <a:p>
            <a:pPr lvl="2"/>
            <a:r>
              <a:rPr lang="en-US" b="1" dirty="0" smtClean="0"/>
              <a:t>Greasewood, </a:t>
            </a:r>
            <a:r>
              <a:rPr lang="en-US" b="1" i="1" dirty="0" err="1" smtClean="0"/>
              <a:t>Sarcobatus</a:t>
            </a:r>
            <a:r>
              <a:rPr lang="en-US" b="1" i="1" dirty="0" smtClean="0"/>
              <a:t> </a:t>
            </a:r>
            <a:r>
              <a:rPr lang="en-US" b="1" i="1" dirty="0" err="1" smtClean="0"/>
              <a:t>vermiculatus</a:t>
            </a:r>
            <a:r>
              <a:rPr lang="en-US" b="1" i="1" dirty="0" smtClean="0"/>
              <a:t> (SAVE)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12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Alvord Files Updated June 2011\AlvordBasinPhotosFromRAA\IMG_1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66" y="6140669"/>
            <a:ext cx="88996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On plot, view northward of Alvord Basin, with </a:t>
            </a:r>
            <a:r>
              <a:rPr lang="en-US" b="1" dirty="0" err="1" smtClean="0">
                <a:solidFill>
                  <a:schemeClr val="bg1"/>
                </a:solidFill>
              </a:rPr>
              <a:t>Steens</a:t>
            </a:r>
            <a:r>
              <a:rPr lang="en-US" b="1" dirty="0" smtClean="0">
                <a:solidFill>
                  <a:schemeClr val="bg1"/>
                </a:solidFill>
              </a:rPr>
              <a:t> Mountain, June 2011.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chemeClr val="bg1"/>
                </a:solidFill>
              </a:rPr>
              <a:t>note the extensive </a:t>
            </a:r>
            <a:r>
              <a:rPr lang="en-US" sz="1600" dirty="0" err="1" smtClean="0">
                <a:solidFill>
                  <a:schemeClr val="bg1"/>
                </a:solidFill>
              </a:rPr>
              <a:t>cheatgrass</a:t>
            </a:r>
            <a:r>
              <a:rPr lang="en-US" sz="1600" dirty="0" smtClean="0">
                <a:solidFill>
                  <a:schemeClr val="bg1"/>
                </a:solidFill>
              </a:rPr>
              <a:t> in foreground)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1224</Words>
  <Application>Microsoft Office PowerPoint</Application>
  <PresentationFormat>On-screen Show (4:3)</PresentationFormat>
  <Paragraphs>358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Worksheet</vt:lpstr>
      <vt:lpstr>SPW 11.0 Graph</vt:lpstr>
      <vt:lpstr>Proximal causes of diet  in the desert horned lizard Phrynosoma platyrhinos  in northern desert scrub</vt:lpstr>
      <vt:lpstr>PowerPoint Presentation</vt:lpstr>
      <vt:lpstr>PowerPoint Presentation</vt:lpstr>
      <vt:lpstr>PowerPoint Presentation</vt:lpstr>
      <vt:lpstr>Subject Animals</vt:lpstr>
      <vt:lpstr>PowerPoint Presentation</vt:lpstr>
      <vt:lpstr>PowerPoint Presentation</vt:lpstr>
      <vt:lpstr>Research Site</vt:lpstr>
      <vt:lpstr>PowerPoint Presentation</vt:lpstr>
      <vt:lpstr>Methods</vt:lpstr>
      <vt:lpstr>PowerPoint Presentation</vt:lpstr>
      <vt:lpstr>PowerPoint Presentation</vt:lpstr>
      <vt:lpstr>PowerPoint Presentation</vt:lpstr>
      <vt:lpstr>Methods</vt:lpstr>
      <vt:lpstr>PowerPoint Presentation</vt:lpstr>
      <vt:lpstr>PowerPoint Presentation</vt:lpstr>
      <vt:lpstr>Methods</vt:lpstr>
      <vt:lpstr>PowerPoint Presentation</vt:lpstr>
      <vt:lpstr>Ants caught in pitfall traps reveal  3 of the larger ant species  as more available  in sandy flat microhabitats </vt:lpstr>
      <vt:lpstr>PowerPoint Presentation</vt:lpstr>
      <vt:lpstr>PowerPoint Presentation</vt:lpstr>
      <vt:lpstr>Preliminary video records in 2012  corroborate prior direct observation studies:  more Pogonomyrmex californicus to eat</vt:lpstr>
      <vt:lpstr>Thirteen of the 18 ant species on site were  prey of P. platyrhinos in 2012</vt:lpstr>
      <vt:lpstr>Powder-tracked trail of Desert Horned Lizard</vt:lpstr>
      <vt:lpstr>The first few meters are visible  by powder tracking even during the day</vt:lpstr>
      <vt:lpstr>PowerPoint Presentation</vt:lpstr>
      <vt:lpstr>Spatial pattern of P. platyrhinos movement relative to shrub locations</vt:lpstr>
      <vt:lpstr>Strong correlates with lizard SVL:  gut-empty lizard mass &amp; # ants in largest fecal pellet</vt:lpstr>
      <vt:lpstr>Fecal pellet mass &amp; size correlate  with # of ants in the pellet </vt:lpstr>
      <vt:lpstr>Some females are thin &amp; have stomachs laden with nematodes, then die shortly after egg-laying…</vt:lpstr>
      <vt:lpstr>Considerations </vt:lpstr>
      <vt:lpstr>Mechanistic studies of population changes are needed.  This parasite-host relationship is an opportunity.  We are ready to embark on DLW studies across seasonal &amp; annual extremes in this far-northern desert.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rolohu</dc:creator>
  <cp:lastModifiedBy>Helpful Reviewer </cp:lastModifiedBy>
  <cp:revision>95</cp:revision>
  <dcterms:created xsi:type="dcterms:W3CDTF">2012-01-02T16:51:38Z</dcterms:created>
  <dcterms:modified xsi:type="dcterms:W3CDTF">2014-02-13T23:57:44Z</dcterms:modified>
</cp:coreProperties>
</file>